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</p:sldIdLst>
  <p:sldSz cx="18288000" cy="10287000"/>
  <p:notesSz cx="6858000" cy="9144000"/>
  <p:embeddedFontLst>
    <p:embeddedFont>
      <p:font typeface="Tex Gyre Schola Bold Italics" charset="1" panose="00000800000000000000"/>
      <p:regular r:id="rId15"/>
    </p:embeddedFont>
    <p:embeddedFont>
      <p:font typeface="Zenaida" charset="1" panose="00000500000000000000"/>
      <p:regular r:id="rId16"/>
    </p:embeddedFont>
    <p:embeddedFont>
      <p:font typeface="Tex Gyre Schola Italics" charset="1" panose="00000500000000000000"/>
      <p:regular r:id="rId17"/>
    </p:embeddedFont>
    <p:embeddedFont>
      <p:font typeface="Libra Serif Modern" charset="1" panose="02000503080000020004"/>
      <p:regular r:id="rId18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2" Target="presProps.xml" Type="http://schemas.openxmlformats.org/officeDocument/2006/relationships/presProps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jpeg>
</file>

<file path=ppt/media/image2.png>
</file>

<file path=ppt/media/image3.svg>
</file>

<file path=ppt/media/image4.png>
</file>

<file path=ppt/media/image5.sv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Relationship Id="rId5" Target="../media/image4.png" Type="http://schemas.openxmlformats.org/officeDocument/2006/relationships/image"/><Relationship Id="rId6" Target="../media/image5.sv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Relationship Id="rId5" Target="../media/image4.png" Type="http://schemas.openxmlformats.org/officeDocument/2006/relationships/image"/><Relationship Id="rId6" Target="../media/image5.sv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Relationship Id="rId5" Target="../media/image4.png" Type="http://schemas.openxmlformats.org/officeDocument/2006/relationships/image"/><Relationship Id="rId6" Target="../media/image5.sv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Relationship Id="rId5" Target="../media/image4.png" Type="http://schemas.openxmlformats.org/officeDocument/2006/relationships/image"/><Relationship Id="rId6" Target="../media/image5.sv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Relationship Id="rId5" Target="../media/image4.png" Type="http://schemas.openxmlformats.org/officeDocument/2006/relationships/image"/><Relationship Id="rId6" Target="../media/image5.sv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Relationship Id="rId5" Target="../media/image4.png" Type="http://schemas.openxmlformats.org/officeDocument/2006/relationships/image"/><Relationship Id="rId6" Target="../media/image5.sv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Relationship Id="rId5" Target="../media/image4.png" Type="http://schemas.openxmlformats.org/officeDocument/2006/relationships/image"/><Relationship Id="rId6" Target="../media/image5.sv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Relationship Id="rId5" Target="../media/image4.png" Type="http://schemas.openxmlformats.org/officeDocument/2006/relationships/image"/><Relationship Id="rId6" Target="../media/image5.sv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Relationship Id="rId3" Target="../media/image2.png" Type="http://schemas.openxmlformats.org/officeDocument/2006/relationships/image"/><Relationship Id="rId4" Target="../media/image3.svg" Type="http://schemas.openxmlformats.org/officeDocument/2006/relationships/image"/><Relationship Id="rId5" Target="../media/image4.png" Type="http://schemas.openxmlformats.org/officeDocument/2006/relationships/image"/><Relationship Id="rId6" Target="../media/image5.svg" Type="http://schemas.openxmlformats.org/officeDocument/2006/relationships/image"/><Relationship Id="rId7" Target="https://nhcp.gov.ph/articles/andres-bonifacio-and-the-katipunan/" TargetMode="External" Type="http://schemas.openxmlformats.org/officeDocument/2006/relationships/hyperlink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DEB475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5400000">
            <a:off x="2262188" y="-3836780"/>
            <a:ext cx="13716000" cy="18288000"/>
          </a:xfrm>
          <a:custGeom>
            <a:avLst/>
            <a:gdLst/>
            <a:ahLst/>
            <a:cxnLst/>
            <a:rect r="r" b="b" t="t" l="l"/>
            <a:pathLst>
              <a:path h="18288000" w="13716000">
                <a:moveTo>
                  <a:pt x="0" y="0"/>
                </a:moveTo>
                <a:lnTo>
                  <a:pt x="13716000" y="0"/>
                </a:lnTo>
                <a:lnTo>
                  <a:pt x="13716000" y="18288000"/>
                </a:lnTo>
                <a:lnTo>
                  <a:pt x="0" y="182880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40000"/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510461" y="6846212"/>
            <a:ext cx="3868111" cy="4824175"/>
          </a:xfrm>
          <a:custGeom>
            <a:avLst/>
            <a:gdLst/>
            <a:ahLst/>
            <a:cxnLst/>
            <a:rect r="r" b="b" t="t" l="l"/>
            <a:pathLst>
              <a:path h="4824175" w="3868111">
                <a:moveTo>
                  <a:pt x="0" y="0"/>
                </a:moveTo>
                <a:lnTo>
                  <a:pt x="3868111" y="0"/>
                </a:lnTo>
                <a:lnTo>
                  <a:pt x="3868111" y="4824176"/>
                </a:lnTo>
                <a:lnTo>
                  <a:pt x="0" y="4824176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true" flipV="true" rot="0">
            <a:off x="14949032" y="-1314663"/>
            <a:ext cx="3868111" cy="4824175"/>
          </a:xfrm>
          <a:custGeom>
            <a:avLst/>
            <a:gdLst/>
            <a:ahLst/>
            <a:cxnLst/>
            <a:rect r="r" b="b" t="t" l="l"/>
            <a:pathLst>
              <a:path h="4824175" w="3868111">
                <a:moveTo>
                  <a:pt x="3868112" y="4824175"/>
                </a:moveTo>
                <a:lnTo>
                  <a:pt x="0" y="4824175"/>
                </a:lnTo>
                <a:lnTo>
                  <a:pt x="0" y="0"/>
                </a:lnTo>
                <a:lnTo>
                  <a:pt x="3868112" y="0"/>
                </a:lnTo>
                <a:lnTo>
                  <a:pt x="3868112" y="4824175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0" y="0"/>
            <a:ext cx="4167845" cy="4114800"/>
          </a:xfrm>
          <a:custGeom>
            <a:avLst/>
            <a:gdLst/>
            <a:ahLst/>
            <a:cxnLst/>
            <a:rect r="r" b="b" t="t" l="l"/>
            <a:pathLst>
              <a:path h="4114800" w="4167845">
                <a:moveTo>
                  <a:pt x="0" y="0"/>
                </a:moveTo>
                <a:lnTo>
                  <a:pt x="4167845" y="0"/>
                </a:lnTo>
                <a:lnTo>
                  <a:pt x="4167845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true" flipV="true" rot="0">
            <a:off x="14128292" y="6172200"/>
            <a:ext cx="4167845" cy="4114800"/>
          </a:xfrm>
          <a:custGeom>
            <a:avLst/>
            <a:gdLst/>
            <a:ahLst/>
            <a:cxnLst/>
            <a:rect r="r" b="b" t="t" l="l"/>
            <a:pathLst>
              <a:path h="4114800" w="4167845">
                <a:moveTo>
                  <a:pt x="4167845" y="4114800"/>
                </a:moveTo>
                <a:lnTo>
                  <a:pt x="0" y="4114800"/>
                </a:lnTo>
                <a:lnTo>
                  <a:pt x="0" y="0"/>
                </a:lnTo>
                <a:lnTo>
                  <a:pt x="4167845" y="0"/>
                </a:lnTo>
                <a:lnTo>
                  <a:pt x="4167845" y="411480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3357650" y="1197572"/>
            <a:ext cx="12219059" cy="528895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3992"/>
              </a:lnSpc>
            </a:pPr>
            <a:r>
              <a:rPr lang="en-US" b="true" sz="9994" i="true" spc="449">
                <a:solidFill>
                  <a:srgbClr val="462E22"/>
                </a:solidFill>
                <a:latin typeface="Tex Gyre Schola Bold Italics"/>
                <a:ea typeface="Tex Gyre Schola Bold Italics"/>
                <a:cs typeface="Tex Gyre Schola Bold Italics"/>
                <a:sym typeface="Tex Gyre Schola Bold Italics"/>
              </a:rPr>
              <a:t>The Membership in the Katipunan</a:t>
            </a:r>
          </a:p>
          <a:p>
            <a:pPr algn="ctr">
              <a:lnSpc>
                <a:spcPts val="13992"/>
              </a:lnSpc>
            </a:pPr>
            <a:r>
              <a:rPr lang="en-US" b="true" sz="9994" i="true" spc="449">
                <a:solidFill>
                  <a:srgbClr val="462E22"/>
                </a:solidFill>
                <a:latin typeface="Tex Gyre Schola Bold Italics"/>
                <a:ea typeface="Tex Gyre Schola Bold Italics"/>
                <a:cs typeface="Tex Gyre Schola Bold Italics"/>
                <a:sym typeface="Tex Gyre Schola Bold Italics"/>
              </a:rPr>
              <a:t>(KKK)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4701340" y="9182100"/>
            <a:ext cx="9426952" cy="69595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740"/>
              </a:lnSpc>
            </a:pPr>
            <a:r>
              <a:rPr lang="en-US" sz="4100">
                <a:solidFill>
                  <a:srgbClr val="462E22"/>
                </a:solidFill>
                <a:latin typeface="Zenaida"/>
                <a:ea typeface="Zenaida"/>
                <a:cs typeface="Zenaida"/>
                <a:sym typeface="Zenaida"/>
              </a:rPr>
              <a:t>Presented by: Group 2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DEB475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5400000">
            <a:off x="2286000" y="-4000500"/>
            <a:ext cx="13716000" cy="18288000"/>
          </a:xfrm>
          <a:custGeom>
            <a:avLst/>
            <a:gdLst/>
            <a:ahLst/>
            <a:cxnLst/>
            <a:rect r="r" b="b" t="t" l="l"/>
            <a:pathLst>
              <a:path h="18288000" w="13716000">
                <a:moveTo>
                  <a:pt x="0" y="0"/>
                </a:moveTo>
                <a:lnTo>
                  <a:pt x="13716000" y="0"/>
                </a:lnTo>
                <a:lnTo>
                  <a:pt x="13716000" y="18288000"/>
                </a:lnTo>
                <a:lnTo>
                  <a:pt x="0" y="182880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40000"/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587478" y="7874912"/>
            <a:ext cx="3868111" cy="4824175"/>
          </a:xfrm>
          <a:custGeom>
            <a:avLst/>
            <a:gdLst/>
            <a:ahLst/>
            <a:cxnLst/>
            <a:rect r="r" b="b" t="t" l="l"/>
            <a:pathLst>
              <a:path h="4824175" w="3868111">
                <a:moveTo>
                  <a:pt x="0" y="0"/>
                </a:moveTo>
                <a:lnTo>
                  <a:pt x="3868111" y="0"/>
                </a:lnTo>
                <a:lnTo>
                  <a:pt x="3868111" y="4824176"/>
                </a:lnTo>
                <a:lnTo>
                  <a:pt x="0" y="4824176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true" flipV="true" rot="0">
            <a:off x="15077394" y="-2412088"/>
            <a:ext cx="3868111" cy="4824175"/>
          </a:xfrm>
          <a:custGeom>
            <a:avLst/>
            <a:gdLst/>
            <a:ahLst/>
            <a:cxnLst/>
            <a:rect r="r" b="b" t="t" l="l"/>
            <a:pathLst>
              <a:path h="4824175" w="3868111">
                <a:moveTo>
                  <a:pt x="3868111" y="4824176"/>
                </a:moveTo>
                <a:lnTo>
                  <a:pt x="0" y="4824176"/>
                </a:lnTo>
                <a:lnTo>
                  <a:pt x="0" y="0"/>
                </a:lnTo>
                <a:lnTo>
                  <a:pt x="3868111" y="0"/>
                </a:lnTo>
                <a:lnTo>
                  <a:pt x="3868111" y="4824176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0" y="0"/>
            <a:ext cx="3533465" cy="3488494"/>
          </a:xfrm>
          <a:custGeom>
            <a:avLst/>
            <a:gdLst/>
            <a:ahLst/>
            <a:cxnLst/>
            <a:rect r="r" b="b" t="t" l="l"/>
            <a:pathLst>
              <a:path h="3488494" w="3533465">
                <a:moveTo>
                  <a:pt x="0" y="0"/>
                </a:moveTo>
                <a:lnTo>
                  <a:pt x="3533465" y="0"/>
                </a:lnTo>
                <a:lnTo>
                  <a:pt x="3533465" y="3488494"/>
                </a:lnTo>
                <a:lnTo>
                  <a:pt x="0" y="3488494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true" flipV="true" rot="0">
            <a:off x="14903526" y="6937568"/>
            <a:ext cx="3392610" cy="3349432"/>
          </a:xfrm>
          <a:custGeom>
            <a:avLst/>
            <a:gdLst/>
            <a:ahLst/>
            <a:cxnLst/>
            <a:rect r="r" b="b" t="t" l="l"/>
            <a:pathLst>
              <a:path h="3349432" w="3392610">
                <a:moveTo>
                  <a:pt x="3392611" y="3349432"/>
                </a:moveTo>
                <a:lnTo>
                  <a:pt x="0" y="3349432"/>
                </a:lnTo>
                <a:lnTo>
                  <a:pt x="0" y="0"/>
                </a:lnTo>
                <a:lnTo>
                  <a:pt x="3392611" y="0"/>
                </a:lnTo>
                <a:lnTo>
                  <a:pt x="3392611" y="3349432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4707643" y="945024"/>
            <a:ext cx="8872714" cy="13779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1200"/>
              </a:lnSpc>
            </a:pPr>
            <a:r>
              <a:rPr lang="en-US" sz="8000" i="true" spc="360">
                <a:solidFill>
                  <a:srgbClr val="462E22"/>
                </a:solidFill>
                <a:latin typeface="Tex Gyre Schola Italics"/>
                <a:ea typeface="Tex Gyre Schola Italics"/>
                <a:cs typeface="Tex Gyre Schola Italics"/>
                <a:sym typeface="Tex Gyre Schola Italics"/>
              </a:rPr>
              <a:t>BACKGROUND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2389041" y="2843273"/>
            <a:ext cx="13864898" cy="692750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1413961" indent="-706981" lvl="1">
              <a:lnSpc>
                <a:spcPts val="9168"/>
              </a:lnSpc>
              <a:buFont typeface="Arial"/>
              <a:buChar char="•"/>
            </a:pPr>
            <a:r>
              <a:rPr lang="en-US" sz="6549">
                <a:solidFill>
                  <a:srgbClr val="462E22"/>
                </a:solidFill>
                <a:latin typeface="Libra Serif Modern"/>
                <a:ea typeface="Libra Serif Modern"/>
                <a:cs typeface="Libra Serif Modern"/>
                <a:sym typeface="Libra Serif Modern"/>
              </a:rPr>
              <a:t> Kataas-taasan, Kagalang-galangang Katipunan ng mga Anak ng Bayan </a:t>
            </a:r>
          </a:p>
          <a:p>
            <a:pPr algn="l" marL="1413961" indent="-706981" lvl="1">
              <a:lnSpc>
                <a:spcPts val="9168"/>
              </a:lnSpc>
              <a:buFont typeface="Arial"/>
              <a:buChar char="•"/>
            </a:pPr>
            <a:r>
              <a:rPr lang="en-US" sz="6549">
                <a:solidFill>
                  <a:srgbClr val="462E22"/>
                </a:solidFill>
                <a:latin typeface="Libra Serif Modern"/>
                <a:ea typeface="Libra Serif Modern"/>
                <a:cs typeface="Libra Serif Modern"/>
                <a:sym typeface="Libra Serif Modern"/>
              </a:rPr>
              <a:t>Founded in 1892 by Andres Bonifacio</a:t>
            </a:r>
          </a:p>
          <a:p>
            <a:pPr algn="l" marL="1413961" indent="-706981" lvl="1">
              <a:lnSpc>
                <a:spcPts val="9168"/>
              </a:lnSpc>
              <a:buFont typeface="Arial"/>
              <a:buChar char="•"/>
            </a:pPr>
            <a:r>
              <a:rPr lang="en-US" sz="6549">
                <a:solidFill>
                  <a:srgbClr val="462E22"/>
                </a:solidFill>
                <a:latin typeface="Libra Serif Modern"/>
                <a:ea typeface="Libra Serif Modern"/>
                <a:cs typeface="Libra Serif Modern"/>
                <a:sym typeface="Libra Serif Modern"/>
              </a:rPr>
              <a:t>A secret revolutionary movement seeking Philippine independence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DEB475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5400000">
            <a:off x="-400592" y="-8042185"/>
            <a:ext cx="13716000" cy="24976195"/>
          </a:xfrm>
          <a:custGeom>
            <a:avLst/>
            <a:gdLst/>
            <a:ahLst/>
            <a:cxnLst/>
            <a:rect r="r" b="b" t="t" l="l"/>
            <a:pathLst>
              <a:path h="24976195" w="13716000">
                <a:moveTo>
                  <a:pt x="0" y="0"/>
                </a:moveTo>
                <a:lnTo>
                  <a:pt x="13716000" y="0"/>
                </a:lnTo>
                <a:lnTo>
                  <a:pt x="13716000" y="24976195"/>
                </a:lnTo>
                <a:lnTo>
                  <a:pt x="0" y="2497619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40000"/>
            </a:blip>
            <a:stretch>
              <a:fillRect l="-18285" t="0" r="-18285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587478" y="7874912"/>
            <a:ext cx="3868111" cy="4824175"/>
          </a:xfrm>
          <a:custGeom>
            <a:avLst/>
            <a:gdLst/>
            <a:ahLst/>
            <a:cxnLst/>
            <a:rect r="r" b="b" t="t" l="l"/>
            <a:pathLst>
              <a:path h="4824175" w="3868111">
                <a:moveTo>
                  <a:pt x="0" y="0"/>
                </a:moveTo>
                <a:lnTo>
                  <a:pt x="3868111" y="0"/>
                </a:lnTo>
                <a:lnTo>
                  <a:pt x="3868111" y="4824176"/>
                </a:lnTo>
                <a:lnTo>
                  <a:pt x="0" y="4824176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true" flipV="true" rot="0">
            <a:off x="15077394" y="-2412088"/>
            <a:ext cx="3868111" cy="4824175"/>
          </a:xfrm>
          <a:custGeom>
            <a:avLst/>
            <a:gdLst/>
            <a:ahLst/>
            <a:cxnLst/>
            <a:rect r="r" b="b" t="t" l="l"/>
            <a:pathLst>
              <a:path h="4824175" w="3868111">
                <a:moveTo>
                  <a:pt x="3868111" y="4824176"/>
                </a:moveTo>
                <a:lnTo>
                  <a:pt x="0" y="4824176"/>
                </a:lnTo>
                <a:lnTo>
                  <a:pt x="0" y="0"/>
                </a:lnTo>
                <a:lnTo>
                  <a:pt x="3868111" y="0"/>
                </a:lnTo>
                <a:lnTo>
                  <a:pt x="3868111" y="4824176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-420155" y="-20045"/>
            <a:ext cx="3533465" cy="3488494"/>
          </a:xfrm>
          <a:custGeom>
            <a:avLst/>
            <a:gdLst/>
            <a:ahLst/>
            <a:cxnLst/>
            <a:rect r="r" b="b" t="t" l="l"/>
            <a:pathLst>
              <a:path h="3488494" w="3533465">
                <a:moveTo>
                  <a:pt x="0" y="0"/>
                </a:moveTo>
                <a:lnTo>
                  <a:pt x="3533465" y="0"/>
                </a:lnTo>
                <a:lnTo>
                  <a:pt x="3533465" y="3488494"/>
                </a:lnTo>
                <a:lnTo>
                  <a:pt x="0" y="3488494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true" flipV="true" rot="0">
            <a:off x="14903526" y="6937568"/>
            <a:ext cx="3392610" cy="3349432"/>
          </a:xfrm>
          <a:custGeom>
            <a:avLst/>
            <a:gdLst/>
            <a:ahLst/>
            <a:cxnLst/>
            <a:rect r="r" b="b" t="t" l="l"/>
            <a:pathLst>
              <a:path h="3349432" w="3392610">
                <a:moveTo>
                  <a:pt x="3392611" y="3349432"/>
                </a:moveTo>
                <a:lnTo>
                  <a:pt x="0" y="3349432"/>
                </a:lnTo>
                <a:lnTo>
                  <a:pt x="0" y="0"/>
                </a:lnTo>
                <a:lnTo>
                  <a:pt x="3392611" y="0"/>
                </a:lnTo>
                <a:lnTo>
                  <a:pt x="3392611" y="3349432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2261213" y="1400841"/>
            <a:ext cx="14750237" cy="13779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1200"/>
              </a:lnSpc>
            </a:pPr>
            <a:r>
              <a:rPr lang="en-US" b="true" sz="8000" i="true" spc="360">
                <a:solidFill>
                  <a:srgbClr val="462E22"/>
                </a:solidFill>
                <a:latin typeface="Tex Gyre Schola Bold Italics"/>
                <a:ea typeface="Tex Gyre Schola Bold Italics"/>
                <a:cs typeface="Tex Gyre Schola Bold Italics"/>
                <a:sym typeface="Tex Gyre Schola Bold Italics"/>
              </a:rPr>
              <a:t>The Setting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028700" y="3325574"/>
            <a:ext cx="16230600" cy="512617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1252404" indent="-626202" lvl="1">
              <a:lnSpc>
                <a:spcPts val="8121"/>
              </a:lnSpc>
              <a:buFont typeface="Arial"/>
              <a:buChar char="•"/>
            </a:pPr>
            <a:r>
              <a:rPr lang="en-US" sz="5800">
                <a:solidFill>
                  <a:srgbClr val="462E22"/>
                </a:solidFill>
                <a:latin typeface="Libra Serif Modern"/>
                <a:ea typeface="Libra Serif Modern"/>
                <a:cs typeface="Libra Serif Modern"/>
                <a:sym typeface="Libra Serif Modern"/>
              </a:rPr>
              <a:t>Late 1800s: Philippines under Spanish rule.</a:t>
            </a:r>
          </a:p>
          <a:p>
            <a:pPr algn="ctr" marL="1252404" indent="-626202" lvl="1">
              <a:lnSpc>
                <a:spcPts val="8121"/>
              </a:lnSpc>
              <a:buFont typeface="Arial"/>
              <a:buChar char="•"/>
            </a:pPr>
            <a:r>
              <a:rPr lang="en-US" sz="5800">
                <a:solidFill>
                  <a:srgbClr val="462E22"/>
                </a:solidFill>
                <a:latin typeface="Libra Serif Modern"/>
                <a:ea typeface="Libra Serif Modern"/>
                <a:cs typeface="Libra Serif Modern"/>
                <a:sym typeface="Libra Serif Modern"/>
              </a:rPr>
              <a:t> Filipinos longed for freedom and equality .</a:t>
            </a:r>
          </a:p>
          <a:p>
            <a:pPr algn="ctr" marL="1252404" indent="-626202" lvl="1">
              <a:lnSpc>
                <a:spcPts val="8121"/>
              </a:lnSpc>
              <a:buFont typeface="Arial"/>
              <a:buChar char="•"/>
            </a:pPr>
            <a:r>
              <a:rPr lang="en-US" sz="5800">
                <a:solidFill>
                  <a:srgbClr val="462E22"/>
                </a:solidFill>
                <a:latin typeface="Libra Serif Modern"/>
                <a:ea typeface="Libra Serif Modern"/>
                <a:cs typeface="Libra Serif Modern"/>
                <a:sym typeface="Libra Serif Modern"/>
              </a:rPr>
              <a:t> The Katipunan grew secretly to unite the people. </a:t>
            </a:r>
          </a:p>
          <a:p>
            <a:pPr algn="ctr" marL="1252404" indent="-626202" lvl="1">
              <a:lnSpc>
                <a:spcPts val="8121"/>
              </a:lnSpc>
              <a:buFont typeface="Arial"/>
              <a:buChar char="•"/>
            </a:pPr>
            <a:r>
              <a:rPr lang="en-US" sz="5800">
                <a:solidFill>
                  <a:srgbClr val="462E22"/>
                </a:solidFill>
                <a:latin typeface="Libra Serif Modern"/>
                <a:ea typeface="Libra Serif Modern"/>
                <a:cs typeface="Libra Serif Modern"/>
                <a:sym typeface="Libra Serif Modern"/>
              </a:rPr>
              <a:t> Members worked underground to prepare for revolution .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DEB475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5400000">
            <a:off x="2286000" y="-4000500"/>
            <a:ext cx="13716000" cy="18288000"/>
          </a:xfrm>
          <a:custGeom>
            <a:avLst/>
            <a:gdLst/>
            <a:ahLst/>
            <a:cxnLst/>
            <a:rect r="r" b="b" t="t" l="l"/>
            <a:pathLst>
              <a:path h="18288000" w="13716000">
                <a:moveTo>
                  <a:pt x="0" y="0"/>
                </a:moveTo>
                <a:lnTo>
                  <a:pt x="13716000" y="0"/>
                </a:lnTo>
                <a:lnTo>
                  <a:pt x="13716000" y="18288000"/>
                </a:lnTo>
                <a:lnTo>
                  <a:pt x="0" y="182880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40000"/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587478" y="7874912"/>
            <a:ext cx="3868111" cy="4824175"/>
          </a:xfrm>
          <a:custGeom>
            <a:avLst/>
            <a:gdLst/>
            <a:ahLst/>
            <a:cxnLst/>
            <a:rect r="r" b="b" t="t" l="l"/>
            <a:pathLst>
              <a:path h="4824175" w="3868111">
                <a:moveTo>
                  <a:pt x="0" y="0"/>
                </a:moveTo>
                <a:lnTo>
                  <a:pt x="3868111" y="0"/>
                </a:lnTo>
                <a:lnTo>
                  <a:pt x="3868111" y="4824176"/>
                </a:lnTo>
                <a:lnTo>
                  <a:pt x="0" y="4824176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true" flipV="true" rot="0">
            <a:off x="15077394" y="-2412088"/>
            <a:ext cx="3868111" cy="4824175"/>
          </a:xfrm>
          <a:custGeom>
            <a:avLst/>
            <a:gdLst/>
            <a:ahLst/>
            <a:cxnLst/>
            <a:rect r="r" b="b" t="t" l="l"/>
            <a:pathLst>
              <a:path h="4824175" w="3868111">
                <a:moveTo>
                  <a:pt x="3868111" y="4824176"/>
                </a:moveTo>
                <a:lnTo>
                  <a:pt x="0" y="4824176"/>
                </a:lnTo>
                <a:lnTo>
                  <a:pt x="0" y="0"/>
                </a:lnTo>
                <a:lnTo>
                  <a:pt x="3868111" y="0"/>
                </a:lnTo>
                <a:lnTo>
                  <a:pt x="3868111" y="4824176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-420155" y="0"/>
            <a:ext cx="3533465" cy="3488494"/>
          </a:xfrm>
          <a:custGeom>
            <a:avLst/>
            <a:gdLst/>
            <a:ahLst/>
            <a:cxnLst/>
            <a:rect r="r" b="b" t="t" l="l"/>
            <a:pathLst>
              <a:path h="3488494" w="3533465">
                <a:moveTo>
                  <a:pt x="0" y="0"/>
                </a:moveTo>
                <a:lnTo>
                  <a:pt x="3533465" y="0"/>
                </a:lnTo>
                <a:lnTo>
                  <a:pt x="3533465" y="3488494"/>
                </a:lnTo>
                <a:lnTo>
                  <a:pt x="0" y="3488494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true" flipV="true" rot="0">
            <a:off x="14903526" y="6937568"/>
            <a:ext cx="3392610" cy="3349432"/>
          </a:xfrm>
          <a:custGeom>
            <a:avLst/>
            <a:gdLst/>
            <a:ahLst/>
            <a:cxnLst/>
            <a:rect r="r" b="b" t="t" l="l"/>
            <a:pathLst>
              <a:path h="3349432" w="3392610">
                <a:moveTo>
                  <a:pt x="3392611" y="3349432"/>
                </a:moveTo>
                <a:lnTo>
                  <a:pt x="0" y="3349432"/>
                </a:lnTo>
                <a:lnTo>
                  <a:pt x="0" y="0"/>
                </a:lnTo>
                <a:lnTo>
                  <a:pt x="3392611" y="0"/>
                </a:lnTo>
                <a:lnTo>
                  <a:pt x="3392611" y="3349432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3203953" y="895350"/>
            <a:ext cx="12325288" cy="117750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542"/>
              </a:lnSpc>
            </a:pPr>
            <a:r>
              <a:rPr lang="en-US" b="true" sz="6815" i="true" spc="306">
                <a:solidFill>
                  <a:srgbClr val="462E22"/>
                </a:solidFill>
                <a:latin typeface="Tex Gyre Schola Bold Italics"/>
                <a:ea typeface="Tex Gyre Schola Bold Italics"/>
                <a:cs typeface="Tex Gyre Schola Bold Italics"/>
                <a:sym typeface="Tex Gyre Schola Bold Italics"/>
              </a:rPr>
              <a:t>Method of Recruitment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2348751" y="2837263"/>
            <a:ext cx="14035692" cy="617545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943096" indent="-471548" lvl="1">
              <a:lnSpc>
                <a:spcPts val="6115"/>
              </a:lnSpc>
              <a:buFont typeface="Arial"/>
              <a:buChar char="•"/>
            </a:pPr>
            <a:r>
              <a:rPr lang="en-US" sz="4368">
                <a:solidFill>
                  <a:srgbClr val="462E22"/>
                </a:solidFill>
                <a:latin typeface="Libra Serif Modern"/>
                <a:ea typeface="Libra Serif Modern"/>
                <a:cs typeface="Libra Serif Modern"/>
                <a:sym typeface="Libra Serif Modern"/>
              </a:rPr>
              <a:t>Recruitment was secret and careful because it was illegal. </a:t>
            </a:r>
          </a:p>
          <a:p>
            <a:pPr algn="l" marL="943096" indent="-471548" lvl="1">
              <a:lnSpc>
                <a:spcPts val="6115"/>
              </a:lnSpc>
              <a:buFont typeface="Arial"/>
              <a:buChar char="•"/>
            </a:pPr>
            <a:r>
              <a:rPr lang="en-US" sz="4368">
                <a:solidFill>
                  <a:srgbClr val="462E22"/>
                </a:solidFill>
                <a:latin typeface="Libra Serif Modern"/>
                <a:ea typeface="Libra Serif Modern"/>
                <a:cs typeface="Libra Serif Modern"/>
                <a:sym typeface="Libra Serif Modern"/>
              </a:rPr>
              <a:t>Used “recruitment by recommendation”.</a:t>
            </a:r>
          </a:p>
          <a:p>
            <a:pPr algn="l" marL="943096" indent="-471548" lvl="1">
              <a:lnSpc>
                <a:spcPts val="6115"/>
              </a:lnSpc>
              <a:buFont typeface="Arial"/>
              <a:buChar char="•"/>
            </a:pPr>
            <a:r>
              <a:rPr lang="en-US" sz="4368">
                <a:solidFill>
                  <a:srgbClr val="462E22"/>
                </a:solidFill>
                <a:latin typeface="Libra Serif Modern"/>
                <a:ea typeface="Libra Serif Modern"/>
                <a:cs typeface="Libra Serif Modern"/>
                <a:sym typeface="Libra Serif Modern"/>
              </a:rPr>
              <a:t> A trusted member personally invited potential recruits.</a:t>
            </a:r>
          </a:p>
          <a:p>
            <a:pPr algn="l" marL="943096" indent="-471548" lvl="1">
              <a:lnSpc>
                <a:spcPts val="6115"/>
              </a:lnSpc>
              <a:buFont typeface="Arial"/>
              <a:buChar char="•"/>
            </a:pPr>
            <a:r>
              <a:rPr lang="en-US" sz="4368">
                <a:solidFill>
                  <a:srgbClr val="462E22"/>
                </a:solidFill>
                <a:latin typeface="Libra Serif Modern"/>
                <a:ea typeface="Libra Serif Modern"/>
                <a:cs typeface="Libra Serif Modern"/>
                <a:sym typeface="Libra Serif Modern"/>
              </a:rPr>
              <a:t> Candidates were tested through conversations on freedom, justice, and nationalism.</a:t>
            </a:r>
          </a:p>
          <a:p>
            <a:pPr algn="l" marL="943096" indent="-471548" lvl="1">
              <a:lnSpc>
                <a:spcPts val="6115"/>
              </a:lnSpc>
              <a:buFont typeface="Arial"/>
              <a:buChar char="•"/>
            </a:pPr>
            <a:r>
              <a:rPr lang="en-US" sz="4368">
                <a:solidFill>
                  <a:srgbClr val="462E22"/>
                </a:solidFill>
                <a:latin typeface="Libra Serif Modern"/>
                <a:ea typeface="Libra Serif Modern"/>
                <a:cs typeface="Libra Serif Modern"/>
                <a:sym typeface="Libra Serif Modern"/>
              </a:rPr>
              <a:t>Only those who showed loyalty and bravery were accepted.</a:t>
            </a:r>
          </a:p>
          <a:p>
            <a:pPr algn="l" marL="943096" indent="-471548" lvl="1">
              <a:lnSpc>
                <a:spcPts val="6115"/>
              </a:lnSpc>
              <a:buFont typeface="Arial"/>
              <a:buChar char="•"/>
            </a:pPr>
            <a:r>
              <a:rPr lang="en-US" sz="4368">
                <a:solidFill>
                  <a:srgbClr val="462E22"/>
                </a:solidFill>
                <a:latin typeface="Libra Serif Modern"/>
                <a:ea typeface="Libra Serif Modern"/>
                <a:cs typeface="Libra Serif Modern"/>
                <a:sym typeface="Libra Serif Modern"/>
              </a:rPr>
              <a:t>  Trust was the foundation of the Katipunan network.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DEB475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5400000">
            <a:off x="2286000" y="-4000500"/>
            <a:ext cx="13716000" cy="18288000"/>
          </a:xfrm>
          <a:custGeom>
            <a:avLst/>
            <a:gdLst/>
            <a:ahLst/>
            <a:cxnLst/>
            <a:rect r="r" b="b" t="t" l="l"/>
            <a:pathLst>
              <a:path h="18288000" w="13716000">
                <a:moveTo>
                  <a:pt x="0" y="0"/>
                </a:moveTo>
                <a:lnTo>
                  <a:pt x="13716000" y="0"/>
                </a:lnTo>
                <a:lnTo>
                  <a:pt x="13716000" y="18288000"/>
                </a:lnTo>
                <a:lnTo>
                  <a:pt x="0" y="182880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40000"/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587478" y="7874912"/>
            <a:ext cx="3868111" cy="4824175"/>
          </a:xfrm>
          <a:custGeom>
            <a:avLst/>
            <a:gdLst/>
            <a:ahLst/>
            <a:cxnLst/>
            <a:rect r="r" b="b" t="t" l="l"/>
            <a:pathLst>
              <a:path h="4824175" w="3868111">
                <a:moveTo>
                  <a:pt x="0" y="0"/>
                </a:moveTo>
                <a:lnTo>
                  <a:pt x="3868111" y="0"/>
                </a:lnTo>
                <a:lnTo>
                  <a:pt x="3868111" y="4824176"/>
                </a:lnTo>
                <a:lnTo>
                  <a:pt x="0" y="4824176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true" flipV="true" rot="0">
            <a:off x="15077394" y="-2412088"/>
            <a:ext cx="3868111" cy="4824175"/>
          </a:xfrm>
          <a:custGeom>
            <a:avLst/>
            <a:gdLst/>
            <a:ahLst/>
            <a:cxnLst/>
            <a:rect r="r" b="b" t="t" l="l"/>
            <a:pathLst>
              <a:path h="4824175" w="3868111">
                <a:moveTo>
                  <a:pt x="3868111" y="4824176"/>
                </a:moveTo>
                <a:lnTo>
                  <a:pt x="0" y="4824176"/>
                </a:lnTo>
                <a:lnTo>
                  <a:pt x="0" y="0"/>
                </a:lnTo>
                <a:lnTo>
                  <a:pt x="3868111" y="0"/>
                </a:lnTo>
                <a:lnTo>
                  <a:pt x="3868111" y="4824176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0" y="0"/>
            <a:ext cx="3533465" cy="3488494"/>
          </a:xfrm>
          <a:custGeom>
            <a:avLst/>
            <a:gdLst/>
            <a:ahLst/>
            <a:cxnLst/>
            <a:rect r="r" b="b" t="t" l="l"/>
            <a:pathLst>
              <a:path h="3488494" w="3533465">
                <a:moveTo>
                  <a:pt x="0" y="0"/>
                </a:moveTo>
                <a:lnTo>
                  <a:pt x="3533465" y="0"/>
                </a:lnTo>
                <a:lnTo>
                  <a:pt x="3533465" y="3488494"/>
                </a:lnTo>
                <a:lnTo>
                  <a:pt x="0" y="3488494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true" flipV="true" rot="0">
            <a:off x="14903526" y="6937568"/>
            <a:ext cx="3392610" cy="3349432"/>
          </a:xfrm>
          <a:custGeom>
            <a:avLst/>
            <a:gdLst/>
            <a:ahLst/>
            <a:cxnLst/>
            <a:rect r="r" b="b" t="t" l="l"/>
            <a:pathLst>
              <a:path h="3349432" w="3392610">
                <a:moveTo>
                  <a:pt x="3392611" y="3349432"/>
                </a:moveTo>
                <a:lnTo>
                  <a:pt x="0" y="3349432"/>
                </a:lnTo>
                <a:lnTo>
                  <a:pt x="0" y="0"/>
                </a:lnTo>
                <a:lnTo>
                  <a:pt x="3392611" y="0"/>
                </a:lnTo>
                <a:lnTo>
                  <a:pt x="3392611" y="3349432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5509917" y="172814"/>
            <a:ext cx="7977619" cy="207555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294"/>
              </a:lnSpc>
            </a:pPr>
            <a:r>
              <a:rPr lang="en-US" b="true" sz="5924" i="true" spc="266">
                <a:solidFill>
                  <a:srgbClr val="462E22"/>
                </a:solidFill>
                <a:latin typeface="Tex Gyre Schola Bold Italics"/>
                <a:ea typeface="Tex Gyre Schola Bold Italics"/>
                <a:cs typeface="Tex Gyre Schola Bold Italics"/>
                <a:sym typeface="Tex Gyre Schola Bold Italics"/>
              </a:rPr>
              <a:t>Initiation Rituals and symbols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2414389" y="2709361"/>
            <a:ext cx="14168673" cy="654893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889392" indent="-444696" lvl="1">
              <a:lnSpc>
                <a:spcPts val="5767"/>
              </a:lnSpc>
              <a:buFont typeface="Arial"/>
              <a:buChar char="•"/>
            </a:pPr>
            <a:r>
              <a:rPr lang="en-US" sz="4119">
                <a:solidFill>
                  <a:srgbClr val="462E22"/>
                </a:solidFill>
                <a:latin typeface="Libra Serif Modern"/>
                <a:ea typeface="Libra Serif Modern"/>
                <a:cs typeface="Libra Serif Modern"/>
                <a:sym typeface="Libra Serif Modern"/>
              </a:rPr>
              <a:t> Conducted in a dark room or secret chamber — symbolizing oppression under Spain.</a:t>
            </a:r>
          </a:p>
          <a:p>
            <a:pPr algn="l" marL="889392" indent="-444696" lvl="1">
              <a:lnSpc>
                <a:spcPts val="5767"/>
              </a:lnSpc>
              <a:buFont typeface="Arial"/>
              <a:buChar char="•"/>
            </a:pPr>
            <a:r>
              <a:rPr lang="en-US" sz="4119">
                <a:solidFill>
                  <a:srgbClr val="462E22"/>
                </a:solidFill>
                <a:latin typeface="Libra Serif Modern"/>
                <a:ea typeface="Libra Serif Modern"/>
                <a:cs typeface="Libra Serif Modern"/>
                <a:sym typeface="Libra Serif Modern"/>
              </a:rPr>
              <a:t> A flag, altar, and sun symbol represented enlightenment and hope.</a:t>
            </a:r>
          </a:p>
          <a:p>
            <a:pPr algn="l" marL="889392" indent="-444696" lvl="1">
              <a:lnSpc>
                <a:spcPts val="5767"/>
              </a:lnSpc>
              <a:buFont typeface="Arial"/>
              <a:buChar char="•"/>
            </a:pPr>
            <a:r>
              <a:rPr lang="en-US" sz="4119">
                <a:solidFill>
                  <a:srgbClr val="462E22"/>
                </a:solidFill>
                <a:latin typeface="Libra Serif Modern"/>
                <a:ea typeface="Libra Serif Modern"/>
                <a:cs typeface="Libra Serif Modern"/>
                <a:sym typeface="Libra Serif Modern"/>
              </a:rPr>
              <a:t> New members took an oath of loyalty to the organization. </a:t>
            </a:r>
          </a:p>
          <a:p>
            <a:pPr algn="l" marL="889392" indent="-444696" lvl="1">
              <a:lnSpc>
                <a:spcPts val="5767"/>
              </a:lnSpc>
              <a:buFont typeface="Arial"/>
              <a:buChar char="•"/>
            </a:pPr>
            <a:r>
              <a:rPr lang="en-US" sz="4119">
                <a:solidFill>
                  <a:srgbClr val="462E22"/>
                </a:solidFill>
                <a:latin typeface="Libra Serif Modern"/>
                <a:ea typeface="Libra Serif Modern"/>
                <a:cs typeface="Libra Serif Modern"/>
                <a:sym typeface="Libra Serif Modern"/>
              </a:rPr>
              <a:t>Signed their oath in blood to show total commitment. </a:t>
            </a:r>
          </a:p>
          <a:p>
            <a:pPr algn="l" marL="889392" indent="-444696" lvl="1">
              <a:lnSpc>
                <a:spcPts val="5767"/>
              </a:lnSpc>
              <a:buFont typeface="Arial"/>
              <a:buChar char="•"/>
            </a:pPr>
            <a:r>
              <a:rPr lang="en-US" sz="4119">
                <a:solidFill>
                  <a:srgbClr val="462E22"/>
                </a:solidFill>
                <a:latin typeface="Libra Serif Modern"/>
                <a:ea typeface="Libra Serif Modern"/>
                <a:cs typeface="Libra Serif Modern"/>
                <a:sym typeface="Libra Serif Modern"/>
              </a:rPr>
              <a:t>Each received a code name to protect identity. </a:t>
            </a:r>
          </a:p>
          <a:p>
            <a:pPr algn="l" marL="889392" indent="-444696" lvl="1">
              <a:lnSpc>
                <a:spcPts val="5767"/>
              </a:lnSpc>
              <a:buFont typeface="Arial"/>
              <a:buChar char="•"/>
            </a:pPr>
            <a:r>
              <a:rPr lang="en-US" sz="4119">
                <a:solidFill>
                  <a:srgbClr val="462E22"/>
                </a:solidFill>
                <a:latin typeface="Libra Serif Modern"/>
                <a:ea typeface="Libra Serif Modern"/>
                <a:cs typeface="Libra Serif Modern"/>
                <a:sym typeface="Libra Serif Modern"/>
              </a:rPr>
              <a:t>Triangle symbol: Unity of God, Country, and Fellowmen.</a:t>
            </a:r>
          </a:p>
          <a:p>
            <a:pPr algn="l" marL="889392" indent="-444696" lvl="1">
              <a:lnSpc>
                <a:spcPts val="5767"/>
              </a:lnSpc>
              <a:buFont typeface="Arial"/>
              <a:buChar char="•"/>
            </a:pPr>
            <a:r>
              <a:rPr lang="en-US" sz="4119">
                <a:solidFill>
                  <a:srgbClr val="462E22"/>
                </a:solidFill>
                <a:latin typeface="Libra Serif Modern"/>
                <a:ea typeface="Libra Serif Modern"/>
                <a:cs typeface="Libra Serif Modern"/>
                <a:sym typeface="Libra Serif Modern"/>
              </a:rPr>
              <a:t>K.K.K. stood for the group’s sacred title.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DEB475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5400000">
            <a:off x="2286000" y="-4000500"/>
            <a:ext cx="13716000" cy="18288000"/>
          </a:xfrm>
          <a:custGeom>
            <a:avLst/>
            <a:gdLst/>
            <a:ahLst/>
            <a:cxnLst/>
            <a:rect r="r" b="b" t="t" l="l"/>
            <a:pathLst>
              <a:path h="18288000" w="13716000">
                <a:moveTo>
                  <a:pt x="0" y="0"/>
                </a:moveTo>
                <a:lnTo>
                  <a:pt x="13716000" y="0"/>
                </a:lnTo>
                <a:lnTo>
                  <a:pt x="13716000" y="18288000"/>
                </a:lnTo>
                <a:lnTo>
                  <a:pt x="0" y="182880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40000"/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587478" y="7874912"/>
            <a:ext cx="3868111" cy="4824175"/>
          </a:xfrm>
          <a:custGeom>
            <a:avLst/>
            <a:gdLst/>
            <a:ahLst/>
            <a:cxnLst/>
            <a:rect r="r" b="b" t="t" l="l"/>
            <a:pathLst>
              <a:path h="4824175" w="3868111">
                <a:moveTo>
                  <a:pt x="0" y="0"/>
                </a:moveTo>
                <a:lnTo>
                  <a:pt x="3868111" y="0"/>
                </a:lnTo>
                <a:lnTo>
                  <a:pt x="3868111" y="4824176"/>
                </a:lnTo>
                <a:lnTo>
                  <a:pt x="0" y="4824176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true" flipV="true" rot="0">
            <a:off x="15077394" y="-2412088"/>
            <a:ext cx="3868111" cy="4824175"/>
          </a:xfrm>
          <a:custGeom>
            <a:avLst/>
            <a:gdLst/>
            <a:ahLst/>
            <a:cxnLst/>
            <a:rect r="r" b="b" t="t" l="l"/>
            <a:pathLst>
              <a:path h="4824175" w="3868111">
                <a:moveTo>
                  <a:pt x="3868111" y="4824176"/>
                </a:moveTo>
                <a:lnTo>
                  <a:pt x="0" y="4824176"/>
                </a:lnTo>
                <a:lnTo>
                  <a:pt x="0" y="0"/>
                </a:lnTo>
                <a:lnTo>
                  <a:pt x="3868111" y="0"/>
                </a:lnTo>
                <a:lnTo>
                  <a:pt x="3868111" y="4824176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0" y="0"/>
            <a:ext cx="3533465" cy="3488494"/>
          </a:xfrm>
          <a:custGeom>
            <a:avLst/>
            <a:gdLst/>
            <a:ahLst/>
            <a:cxnLst/>
            <a:rect r="r" b="b" t="t" l="l"/>
            <a:pathLst>
              <a:path h="3488494" w="3533465">
                <a:moveTo>
                  <a:pt x="0" y="0"/>
                </a:moveTo>
                <a:lnTo>
                  <a:pt x="3533465" y="0"/>
                </a:lnTo>
                <a:lnTo>
                  <a:pt x="3533465" y="3488494"/>
                </a:lnTo>
                <a:lnTo>
                  <a:pt x="0" y="3488494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true" flipV="true" rot="0">
            <a:off x="14903526" y="6937568"/>
            <a:ext cx="3392610" cy="3349432"/>
          </a:xfrm>
          <a:custGeom>
            <a:avLst/>
            <a:gdLst/>
            <a:ahLst/>
            <a:cxnLst/>
            <a:rect r="r" b="b" t="t" l="l"/>
            <a:pathLst>
              <a:path h="3349432" w="3392610">
                <a:moveTo>
                  <a:pt x="3392611" y="3349432"/>
                </a:moveTo>
                <a:lnTo>
                  <a:pt x="0" y="3349432"/>
                </a:lnTo>
                <a:lnTo>
                  <a:pt x="0" y="0"/>
                </a:lnTo>
                <a:lnTo>
                  <a:pt x="3392611" y="0"/>
                </a:lnTo>
                <a:lnTo>
                  <a:pt x="3392611" y="3349432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4566447" y="262742"/>
            <a:ext cx="9155105" cy="241401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743"/>
              </a:lnSpc>
            </a:pPr>
            <a:r>
              <a:rPr lang="en-US" b="true" sz="6959" i="true" spc="313">
                <a:solidFill>
                  <a:srgbClr val="462E22"/>
                </a:solidFill>
                <a:latin typeface="Tex Gyre Schola Bold Italics"/>
                <a:ea typeface="Tex Gyre Schola Bold Italics"/>
                <a:cs typeface="Tex Gyre Schola Bold Italics"/>
                <a:sym typeface="Tex Gyre Schola Bold Italics"/>
              </a:rPr>
              <a:t>Meaning Behind the Process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2383415" y="3393244"/>
            <a:ext cx="15912722" cy="581430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888470" indent="-444235" lvl="1">
              <a:lnSpc>
                <a:spcPts val="5761"/>
              </a:lnSpc>
              <a:buFont typeface="Arial"/>
              <a:buChar char="•"/>
            </a:pPr>
            <a:r>
              <a:rPr lang="en-US" sz="4115">
                <a:solidFill>
                  <a:srgbClr val="462E22"/>
                </a:solidFill>
                <a:latin typeface="Libra Serif Modern"/>
                <a:ea typeface="Libra Serif Modern"/>
                <a:cs typeface="Libra Serif Modern"/>
                <a:sym typeface="Libra Serif Modern"/>
              </a:rPr>
              <a:t>The rituals were not just ceremonies but tests of courage, loyalty, and patriotism. </a:t>
            </a:r>
          </a:p>
          <a:p>
            <a:pPr algn="l" marL="888470" indent="-444235" lvl="1">
              <a:lnSpc>
                <a:spcPts val="5761"/>
              </a:lnSpc>
              <a:buFont typeface="Arial"/>
              <a:buChar char="•"/>
            </a:pPr>
            <a:r>
              <a:rPr lang="en-US" sz="4115">
                <a:solidFill>
                  <a:srgbClr val="462E22"/>
                </a:solidFill>
                <a:latin typeface="Libra Serif Modern"/>
                <a:ea typeface="Libra Serif Modern"/>
                <a:cs typeface="Libra Serif Modern"/>
                <a:sym typeface="Libra Serif Modern"/>
              </a:rPr>
              <a:t>Joining meant risking imprisonment or death. </a:t>
            </a:r>
          </a:p>
          <a:p>
            <a:pPr algn="l" marL="888470" indent="-444235" lvl="1">
              <a:lnSpc>
                <a:spcPts val="5761"/>
              </a:lnSpc>
              <a:buFont typeface="Arial"/>
              <a:buChar char="•"/>
            </a:pPr>
            <a:r>
              <a:rPr lang="en-US" sz="4115">
                <a:solidFill>
                  <a:srgbClr val="462E22"/>
                </a:solidFill>
                <a:latin typeface="Libra Serif Modern"/>
                <a:ea typeface="Libra Serif Modern"/>
                <a:cs typeface="Libra Serif Modern"/>
                <a:sym typeface="Libra Serif Modern"/>
              </a:rPr>
              <a:t>The process reflected Katipunan’s values:. </a:t>
            </a:r>
          </a:p>
          <a:p>
            <a:pPr algn="l" marL="888470" indent="-444235" lvl="1">
              <a:lnSpc>
                <a:spcPts val="5761"/>
              </a:lnSpc>
              <a:buFont typeface="Arial"/>
              <a:buChar char="•"/>
            </a:pPr>
            <a:r>
              <a:rPr lang="en-US" sz="4115">
                <a:solidFill>
                  <a:srgbClr val="462E22"/>
                </a:solidFill>
                <a:latin typeface="Libra Serif Modern"/>
                <a:ea typeface="Libra Serif Modern"/>
                <a:cs typeface="Libra Serif Modern"/>
                <a:sym typeface="Libra Serif Modern"/>
              </a:rPr>
              <a:t>Bravery – willingness to fight for freedom. </a:t>
            </a:r>
          </a:p>
          <a:p>
            <a:pPr algn="l" marL="888470" indent="-444235" lvl="1">
              <a:lnSpc>
                <a:spcPts val="5761"/>
              </a:lnSpc>
              <a:buFont typeface="Arial"/>
              <a:buChar char="•"/>
            </a:pPr>
            <a:r>
              <a:rPr lang="en-US" sz="4115">
                <a:solidFill>
                  <a:srgbClr val="462E22"/>
                </a:solidFill>
                <a:latin typeface="Libra Serif Modern"/>
                <a:ea typeface="Libra Serif Modern"/>
                <a:cs typeface="Libra Serif Modern"/>
                <a:sym typeface="Libra Serif Modern"/>
              </a:rPr>
              <a:t>Unity – brotherhood among all classes. </a:t>
            </a:r>
          </a:p>
          <a:p>
            <a:pPr algn="l" marL="888470" indent="-444235" lvl="1">
              <a:lnSpc>
                <a:spcPts val="5761"/>
              </a:lnSpc>
              <a:buFont typeface="Arial"/>
              <a:buChar char="•"/>
            </a:pPr>
            <a:r>
              <a:rPr lang="en-US" sz="4115">
                <a:solidFill>
                  <a:srgbClr val="462E22"/>
                </a:solidFill>
                <a:latin typeface="Libra Serif Modern"/>
                <a:ea typeface="Libra Serif Modern"/>
                <a:cs typeface="Libra Serif Modern"/>
                <a:sym typeface="Libra Serif Modern"/>
              </a:rPr>
              <a:t>Equality – everyone treated as one. </a:t>
            </a:r>
          </a:p>
          <a:p>
            <a:pPr algn="l" marL="888470" indent="-444235" lvl="1">
              <a:lnSpc>
                <a:spcPts val="5761"/>
              </a:lnSpc>
              <a:buFont typeface="Arial"/>
              <a:buChar char="•"/>
            </a:pPr>
            <a:r>
              <a:rPr lang="en-US" sz="4115">
                <a:solidFill>
                  <a:srgbClr val="462E22"/>
                </a:solidFill>
                <a:latin typeface="Libra Serif Modern"/>
                <a:ea typeface="Libra Serif Modern"/>
                <a:cs typeface="Libra Serif Modern"/>
                <a:sym typeface="Libra Serif Modern"/>
              </a:rPr>
              <a:t>Patriotism – love and sacrifice for the country.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DEB475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5400000">
            <a:off x="2286000" y="-4000500"/>
            <a:ext cx="13716000" cy="18288000"/>
          </a:xfrm>
          <a:custGeom>
            <a:avLst/>
            <a:gdLst/>
            <a:ahLst/>
            <a:cxnLst/>
            <a:rect r="r" b="b" t="t" l="l"/>
            <a:pathLst>
              <a:path h="18288000" w="13716000">
                <a:moveTo>
                  <a:pt x="0" y="0"/>
                </a:moveTo>
                <a:lnTo>
                  <a:pt x="13716000" y="0"/>
                </a:lnTo>
                <a:lnTo>
                  <a:pt x="13716000" y="18288000"/>
                </a:lnTo>
                <a:lnTo>
                  <a:pt x="0" y="182880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40000"/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587478" y="7874912"/>
            <a:ext cx="3868111" cy="4824175"/>
          </a:xfrm>
          <a:custGeom>
            <a:avLst/>
            <a:gdLst/>
            <a:ahLst/>
            <a:cxnLst/>
            <a:rect r="r" b="b" t="t" l="l"/>
            <a:pathLst>
              <a:path h="4824175" w="3868111">
                <a:moveTo>
                  <a:pt x="0" y="0"/>
                </a:moveTo>
                <a:lnTo>
                  <a:pt x="3868111" y="0"/>
                </a:lnTo>
                <a:lnTo>
                  <a:pt x="3868111" y="4824176"/>
                </a:lnTo>
                <a:lnTo>
                  <a:pt x="0" y="4824176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true" flipV="true" rot="0">
            <a:off x="15077394" y="-2412088"/>
            <a:ext cx="3868111" cy="4824175"/>
          </a:xfrm>
          <a:custGeom>
            <a:avLst/>
            <a:gdLst/>
            <a:ahLst/>
            <a:cxnLst/>
            <a:rect r="r" b="b" t="t" l="l"/>
            <a:pathLst>
              <a:path h="4824175" w="3868111">
                <a:moveTo>
                  <a:pt x="3868111" y="4824176"/>
                </a:moveTo>
                <a:lnTo>
                  <a:pt x="0" y="4824176"/>
                </a:lnTo>
                <a:lnTo>
                  <a:pt x="0" y="0"/>
                </a:lnTo>
                <a:lnTo>
                  <a:pt x="3868111" y="0"/>
                </a:lnTo>
                <a:lnTo>
                  <a:pt x="3868111" y="4824176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0" y="0"/>
            <a:ext cx="3533465" cy="3488494"/>
          </a:xfrm>
          <a:custGeom>
            <a:avLst/>
            <a:gdLst/>
            <a:ahLst/>
            <a:cxnLst/>
            <a:rect r="r" b="b" t="t" l="l"/>
            <a:pathLst>
              <a:path h="3488494" w="3533465">
                <a:moveTo>
                  <a:pt x="0" y="0"/>
                </a:moveTo>
                <a:lnTo>
                  <a:pt x="3533465" y="0"/>
                </a:lnTo>
                <a:lnTo>
                  <a:pt x="3533465" y="3488494"/>
                </a:lnTo>
                <a:lnTo>
                  <a:pt x="0" y="3488494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true" flipV="true" rot="0">
            <a:off x="14903526" y="6937568"/>
            <a:ext cx="3392610" cy="3349432"/>
          </a:xfrm>
          <a:custGeom>
            <a:avLst/>
            <a:gdLst/>
            <a:ahLst/>
            <a:cxnLst/>
            <a:rect r="r" b="b" t="t" l="l"/>
            <a:pathLst>
              <a:path h="3349432" w="3392610">
                <a:moveTo>
                  <a:pt x="3392611" y="3349432"/>
                </a:moveTo>
                <a:lnTo>
                  <a:pt x="0" y="3349432"/>
                </a:lnTo>
                <a:lnTo>
                  <a:pt x="0" y="0"/>
                </a:lnTo>
                <a:lnTo>
                  <a:pt x="3392611" y="0"/>
                </a:lnTo>
                <a:lnTo>
                  <a:pt x="3392611" y="3349432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4767284" y="445009"/>
            <a:ext cx="8753432" cy="24651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839"/>
              </a:lnSpc>
            </a:pPr>
            <a:r>
              <a:rPr lang="en-US" b="true" sz="7027" i="true" spc="316">
                <a:solidFill>
                  <a:srgbClr val="462E22"/>
                </a:solidFill>
                <a:latin typeface="Tex Gyre Schola Bold Italics"/>
                <a:ea typeface="Tex Gyre Schola Bold Italics"/>
                <a:cs typeface="Tex Gyre Schola Bold Italics"/>
                <a:sym typeface="Tex Gyre Schola Bold Italics"/>
              </a:rPr>
              <a:t>Reflection of Katipunan Goals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2388561" y="4036734"/>
            <a:ext cx="14870739" cy="47808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972534" indent="-486267" lvl="1">
              <a:lnSpc>
                <a:spcPts val="6306"/>
              </a:lnSpc>
              <a:buFont typeface="Arial"/>
              <a:buChar char="•"/>
            </a:pPr>
            <a:r>
              <a:rPr lang="en-US" sz="4504">
                <a:solidFill>
                  <a:srgbClr val="462E22"/>
                </a:solidFill>
                <a:latin typeface="Libra Serif Modern"/>
                <a:ea typeface="Libra Serif Modern"/>
                <a:cs typeface="Libra Serif Modern"/>
                <a:sym typeface="Libra Serif Modern"/>
              </a:rPr>
              <a:t>Members learned to overcome fear and selfishness.</a:t>
            </a:r>
          </a:p>
          <a:p>
            <a:pPr algn="l" marL="972534" indent="-486267" lvl="1">
              <a:lnSpc>
                <a:spcPts val="6306"/>
              </a:lnSpc>
              <a:buFont typeface="Arial"/>
              <a:buChar char="•"/>
            </a:pPr>
            <a:r>
              <a:rPr lang="en-US" sz="4504">
                <a:solidFill>
                  <a:srgbClr val="462E22"/>
                </a:solidFill>
                <a:latin typeface="Libra Serif Modern"/>
                <a:ea typeface="Libra Serif Modern"/>
                <a:cs typeface="Libra Serif Modern"/>
                <a:sym typeface="Libra Serif Modern"/>
              </a:rPr>
              <a:t>Strengthened their faith and brotherhood. </a:t>
            </a:r>
          </a:p>
          <a:p>
            <a:pPr algn="l" marL="972534" indent="-486267" lvl="1">
              <a:lnSpc>
                <a:spcPts val="6306"/>
              </a:lnSpc>
              <a:buFont typeface="Arial"/>
              <a:buChar char="•"/>
            </a:pPr>
            <a:r>
              <a:rPr lang="en-US" sz="4504">
                <a:solidFill>
                  <a:srgbClr val="462E22"/>
                </a:solidFill>
                <a:latin typeface="Libra Serif Modern"/>
                <a:ea typeface="Libra Serif Modern"/>
                <a:cs typeface="Libra Serif Modern"/>
                <a:sym typeface="Libra Serif Modern"/>
              </a:rPr>
              <a:t>Promoted moral discipline and commitment to independence. </a:t>
            </a:r>
          </a:p>
          <a:p>
            <a:pPr algn="l" marL="972534" indent="-486267" lvl="1">
              <a:lnSpc>
                <a:spcPts val="6306"/>
              </a:lnSpc>
              <a:buFont typeface="Arial"/>
              <a:buChar char="•"/>
            </a:pPr>
            <a:r>
              <a:rPr lang="en-US" sz="4504">
                <a:solidFill>
                  <a:srgbClr val="462E22"/>
                </a:solidFill>
                <a:latin typeface="Libra Serif Modern"/>
                <a:ea typeface="Libra Serif Modern"/>
                <a:cs typeface="Libra Serif Modern"/>
                <a:sym typeface="Libra Serif Modern"/>
              </a:rPr>
              <a:t>Showed that true freedom begins with unity of heart and mind among Filipinos.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DEB475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5400000">
            <a:off x="2286000" y="-4000500"/>
            <a:ext cx="13716000" cy="18288000"/>
          </a:xfrm>
          <a:custGeom>
            <a:avLst/>
            <a:gdLst/>
            <a:ahLst/>
            <a:cxnLst/>
            <a:rect r="r" b="b" t="t" l="l"/>
            <a:pathLst>
              <a:path h="18288000" w="13716000">
                <a:moveTo>
                  <a:pt x="0" y="0"/>
                </a:moveTo>
                <a:lnTo>
                  <a:pt x="13716000" y="0"/>
                </a:lnTo>
                <a:lnTo>
                  <a:pt x="13716000" y="18288000"/>
                </a:lnTo>
                <a:lnTo>
                  <a:pt x="0" y="182880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40000"/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587478" y="7874912"/>
            <a:ext cx="3868111" cy="4824175"/>
          </a:xfrm>
          <a:custGeom>
            <a:avLst/>
            <a:gdLst/>
            <a:ahLst/>
            <a:cxnLst/>
            <a:rect r="r" b="b" t="t" l="l"/>
            <a:pathLst>
              <a:path h="4824175" w="3868111">
                <a:moveTo>
                  <a:pt x="0" y="0"/>
                </a:moveTo>
                <a:lnTo>
                  <a:pt x="3868111" y="0"/>
                </a:lnTo>
                <a:lnTo>
                  <a:pt x="3868111" y="4824176"/>
                </a:lnTo>
                <a:lnTo>
                  <a:pt x="0" y="4824176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true" flipV="true" rot="0">
            <a:off x="15077394" y="-2412088"/>
            <a:ext cx="3868111" cy="4824175"/>
          </a:xfrm>
          <a:custGeom>
            <a:avLst/>
            <a:gdLst/>
            <a:ahLst/>
            <a:cxnLst/>
            <a:rect r="r" b="b" t="t" l="l"/>
            <a:pathLst>
              <a:path h="4824175" w="3868111">
                <a:moveTo>
                  <a:pt x="3868111" y="4824176"/>
                </a:moveTo>
                <a:lnTo>
                  <a:pt x="0" y="4824176"/>
                </a:lnTo>
                <a:lnTo>
                  <a:pt x="0" y="0"/>
                </a:lnTo>
                <a:lnTo>
                  <a:pt x="3868111" y="0"/>
                </a:lnTo>
                <a:lnTo>
                  <a:pt x="3868111" y="4824176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0" y="0"/>
            <a:ext cx="3533465" cy="3488494"/>
          </a:xfrm>
          <a:custGeom>
            <a:avLst/>
            <a:gdLst/>
            <a:ahLst/>
            <a:cxnLst/>
            <a:rect r="r" b="b" t="t" l="l"/>
            <a:pathLst>
              <a:path h="3488494" w="3533465">
                <a:moveTo>
                  <a:pt x="0" y="0"/>
                </a:moveTo>
                <a:lnTo>
                  <a:pt x="3533465" y="0"/>
                </a:lnTo>
                <a:lnTo>
                  <a:pt x="3533465" y="3488494"/>
                </a:lnTo>
                <a:lnTo>
                  <a:pt x="0" y="3488494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true" flipV="true" rot="0">
            <a:off x="14903526" y="6937568"/>
            <a:ext cx="3392610" cy="3349432"/>
          </a:xfrm>
          <a:custGeom>
            <a:avLst/>
            <a:gdLst/>
            <a:ahLst/>
            <a:cxnLst/>
            <a:rect r="r" b="b" t="t" l="l"/>
            <a:pathLst>
              <a:path h="3349432" w="3392610">
                <a:moveTo>
                  <a:pt x="3392611" y="3349432"/>
                </a:moveTo>
                <a:lnTo>
                  <a:pt x="0" y="3349432"/>
                </a:lnTo>
                <a:lnTo>
                  <a:pt x="0" y="0"/>
                </a:lnTo>
                <a:lnTo>
                  <a:pt x="3392611" y="0"/>
                </a:lnTo>
                <a:lnTo>
                  <a:pt x="3392611" y="3349432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4462064" y="1034138"/>
            <a:ext cx="8872714" cy="13779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1200"/>
              </a:lnSpc>
            </a:pPr>
            <a:r>
              <a:rPr lang="en-US" b="true" sz="8000" i="true" spc="360">
                <a:solidFill>
                  <a:srgbClr val="462E22"/>
                </a:solidFill>
                <a:latin typeface="Tex Gyre Schola Bold Italics"/>
                <a:ea typeface="Tex Gyre Schola Bold Italics"/>
                <a:cs typeface="Tex Gyre Schola Bold Italics"/>
                <a:sym typeface="Tex Gyre Schola Bold Italics"/>
              </a:rPr>
              <a:t>Conclusion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2033547" y="3559592"/>
            <a:ext cx="14566285" cy="533506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932743" indent="-466372" lvl="1">
              <a:lnSpc>
                <a:spcPts val="6048"/>
              </a:lnSpc>
              <a:buFont typeface="Arial"/>
              <a:buChar char="•"/>
            </a:pPr>
            <a:r>
              <a:rPr lang="en-US" sz="4320">
                <a:solidFill>
                  <a:srgbClr val="462E22"/>
                </a:solidFill>
                <a:latin typeface="Libra Serif Modern"/>
                <a:ea typeface="Libra Serif Modern"/>
                <a:cs typeface="Libra Serif Modern"/>
                <a:sym typeface="Libra Serif Modern"/>
              </a:rPr>
              <a:t>Katipunan membership meant joining a movement, not just a group. </a:t>
            </a:r>
          </a:p>
          <a:p>
            <a:pPr algn="l" marL="932743" indent="-466372" lvl="1">
              <a:lnSpc>
                <a:spcPts val="6048"/>
              </a:lnSpc>
              <a:buFont typeface="Arial"/>
              <a:buChar char="•"/>
            </a:pPr>
            <a:r>
              <a:rPr lang="en-US" sz="4320">
                <a:solidFill>
                  <a:srgbClr val="462E22"/>
                </a:solidFill>
                <a:latin typeface="Libra Serif Modern"/>
                <a:ea typeface="Libra Serif Modern"/>
                <a:cs typeface="Libra Serif Modern"/>
                <a:sym typeface="Libra Serif Modern"/>
              </a:rPr>
              <a:t>Each member was bound by blood, honor, and sacrifice.</a:t>
            </a:r>
          </a:p>
          <a:p>
            <a:pPr algn="l" marL="932743" indent="-466372" lvl="1">
              <a:lnSpc>
                <a:spcPts val="6048"/>
              </a:lnSpc>
              <a:buFont typeface="Arial"/>
              <a:buChar char="•"/>
            </a:pPr>
            <a:r>
              <a:rPr lang="en-US" sz="4320">
                <a:solidFill>
                  <a:srgbClr val="462E22"/>
                </a:solidFill>
                <a:latin typeface="Libra Serif Modern"/>
                <a:ea typeface="Libra Serif Modern"/>
                <a:cs typeface="Libra Serif Modern"/>
                <a:sym typeface="Libra Serif Modern"/>
              </a:rPr>
              <a:t>Through unity and courage, they sparked the Philippine Revolution. </a:t>
            </a:r>
          </a:p>
          <a:p>
            <a:pPr algn="l" marL="932743" indent="-466372" lvl="1">
              <a:lnSpc>
                <a:spcPts val="6048"/>
              </a:lnSpc>
              <a:buFont typeface="Arial"/>
              <a:buChar char="•"/>
            </a:pPr>
            <a:r>
              <a:rPr lang="en-US" sz="4320">
                <a:solidFill>
                  <a:srgbClr val="462E22"/>
                </a:solidFill>
                <a:latin typeface="Libra Serif Modern"/>
                <a:ea typeface="Libra Serif Modern"/>
                <a:cs typeface="Libra Serif Modern"/>
                <a:sym typeface="Libra Serif Modern"/>
              </a:rPr>
              <a:t>Their dedication became the foundation of our nation’s freedom.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DEB475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5400000">
            <a:off x="2286000" y="-4000500"/>
            <a:ext cx="13716000" cy="18288000"/>
          </a:xfrm>
          <a:custGeom>
            <a:avLst/>
            <a:gdLst/>
            <a:ahLst/>
            <a:cxnLst/>
            <a:rect r="r" b="b" t="t" l="l"/>
            <a:pathLst>
              <a:path h="18288000" w="13716000">
                <a:moveTo>
                  <a:pt x="0" y="0"/>
                </a:moveTo>
                <a:lnTo>
                  <a:pt x="13716000" y="0"/>
                </a:lnTo>
                <a:lnTo>
                  <a:pt x="13716000" y="18288000"/>
                </a:lnTo>
                <a:lnTo>
                  <a:pt x="0" y="182880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40000"/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587478" y="7874912"/>
            <a:ext cx="3868111" cy="4824175"/>
          </a:xfrm>
          <a:custGeom>
            <a:avLst/>
            <a:gdLst/>
            <a:ahLst/>
            <a:cxnLst/>
            <a:rect r="r" b="b" t="t" l="l"/>
            <a:pathLst>
              <a:path h="4824175" w="3868111">
                <a:moveTo>
                  <a:pt x="0" y="0"/>
                </a:moveTo>
                <a:lnTo>
                  <a:pt x="3868111" y="0"/>
                </a:lnTo>
                <a:lnTo>
                  <a:pt x="3868111" y="4824176"/>
                </a:lnTo>
                <a:lnTo>
                  <a:pt x="0" y="4824176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true" flipV="true" rot="0">
            <a:off x="15077394" y="-2412088"/>
            <a:ext cx="3868111" cy="4824175"/>
          </a:xfrm>
          <a:custGeom>
            <a:avLst/>
            <a:gdLst/>
            <a:ahLst/>
            <a:cxnLst/>
            <a:rect r="r" b="b" t="t" l="l"/>
            <a:pathLst>
              <a:path h="4824175" w="3868111">
                <a:moveTo>
                  <a:pt x="3868111" y="4824176"/>
                </a:moveTo>
                <a:lnTo>
                  <a:pt x="0" y="4824176"/>
                </a:lnTo>
                <a:lnTo>
                  <a:pt x="0" y="0"/>
                </a:lnTo>
                <a:lnTo>
                  <a:pt x="3868111" y="0"/>
                </a:lnTo>
                <a:lnTo>
                  <a:pt x="3868111" y="4824176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0" y="0"/>
            <a:ext cx="3533465" cy="3488494"/>
          </a:xfrm>
          <a:custGeom>
            <a:avLst/>
            <a:gdLst/>
            <a:ahLst/>
            <a:cxnLst/>
            <a:rect r="r" b="b" t="t" l="l"/>
            <a:pathLst>
              <a:path h="3488494" w="3533465">
                <a:moveTo>
                  <a:pt x="0" y="0"/>
                </a:moveTo>
                <a:lnTo>
                  <a:pt x="3533465" y="0"/>
                </a:lnTo>
                <a:lnTo>
                  <a:pt x="3533465" y="3488494"/>
                </a:lnTo>
                <a:lnTo>
                  <a:pt x="0" y="3488494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true" flipV="true" rot="0">
            <a:off x="14903526" y="6937568"/>
            <a:ext cx="3392610" cy="3349432"/>
          </a:xfrm>
          <a:custGeom>
            <a:avLst/>
            <a:gdLst/>
            <a:ahLst/>
            <a:cxnLst/>
            <a:rect r="r" b="b" t="t" l="l"/>
            <a:pathLst>
              <a:path h="3349432" w="3392610">
                <a:moveTo>
                  <a:pt x="3392611" y="3349432"/>
                </a:moveTo>
                <a:lnTo>
                  <a:pt x="0" y="3349432"/>
                </a:lnTo>
                <a:lnTo>
                  <a:pt x="0" y="0"/>
                </a:lnTo>
                <a:lnTo>
                  <a:pt x="3392611" y="0"/>
                </a:lnTo>
                <a:lnTo>
                  <a:pt x="3392611" y="3349432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4462064" y="1034138"/>
            <a:ext cx="8872714" cy="136842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1200"/>
              </a:lnSpc>
            </a:pPr>
            <a:r>
              <a:rPr lang="en-US" b="true" sz="8000" i="true" spc="360">
                <a:solidFill>
                  <a:srgbClr val="462E22"/>
                </a:solidFill>
                <a:latin typeface="Tex Gyre Schola Bold Italics"/>
                <a:ea typeface="Tex Gyre Schola Bold Italics"/>
                <a:cs typeface="Tex Gyre Schola Bold Italics"/>
                <a:sym typeface="Tex Gyre Schola Bold Italics"/>
              </a:rPr>
              <a:t>REFERENCES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766733" y="2722950"/>
            <a:ext cx="16080623" cy="588933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1029713" indent="-514856" lvl="1">
              <a:lnSpc>
                <a:spcPts val="6677"/>
              </a:lnSpc>
              <a:buFont typeface="Arial"/>
              <a:buChar char="•"/>
            </a:pPr>
            <a:r>
              <a:rPr lang="en-US" sz="4769">
                <a:solidFill>
                  <a:srgbClr val="462E22"/>
                </a:solidFill>
                <a:latin typeface="Libra Serif Modern"/>
                <a:ea typeface="Libra Serif Modern"/>
                <a:cs typeface="Libra Serif Modern"/>
                <a:sym typeface="Libra Serif Modern"/>
              </a:rPr>
              <a:t>National Historical Commission of the Philippines. (2013). Andres Bonifacio and the Katipunan. </a:t>
            </a:r>
            <a:r>
              <a:rPr lang="en-US" sz="4769" u="sng">
                <a:solidFill>
                  <a:srgbClr val="462E22"/>
                </a:solidFill>
                <a:latin typeface="Libra Serif Modern"/>
                <a:ea typeface="Libra Serif Modern"/>
                <a:cs typeface="Libra Serif Modern"/>
                <a:sym typeface="Libra Serif Modern"/>
                <a:hlinkClick r:id="rId7" tooltip="https://nhcp.gov.ph/articles/andres-bonifacio-and-the-katipunan/"/>
              </a:rPr>
              <a:t>https://nhcp.gov.ph/articles/andres-bonifacio-and-the-katipunan/</a:t>
            </a:r>
          </a:p>
          <a:p>
            <a:pPr algn="l" marL="1029713" indent="-514856" lvl="1">
              <a:lnSpc>
                <a:spcPts val="6677"/>
              </a:lnSpc>
              <a:buFont typeface="Arial"/>
              <a:buChar char="•"/>
            </a:pPr>
            <a:r>
              <a:rPr lang="en-US" sz="4769">
                <a:solidFill>
                  <a:srgbClr val="462E22"/>
                </a:solidFill>
                <a:latin typeface="Libra Serif Modern"/>
                <a:ea typeface="Libra Serif Modern"/>
                <a:cs typeface="Libra Serif Modern"/>
                <a:sym typeface="Libra Serif Modern"/>
              </a:rPr>
              <a:t>Aguilan, V. (2021). The relevance of the Katipunan in the struggle for Philippine democracy today [Conference paper].</a:t>
            </a:r>
          </a:p>
          <a:p>
            <a:pPr algn="l">
              <a:lnSpc>
                <a:spcPts val="6677"/>
              </a:lnSpc>
            </a:p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DAG4LlC72mQ</dc:identifier>
  <dcterms:modified xsi:type="dcterms:W3CDTF">2011-08-01T06:04:30Z</dcterms:modified>
  <cp:revision>1</cp:revision>
  <dc:title>Lorna Alvarado</dc:title>
</cp:coreProperties>
</file>

<file path=docProps/thumbnail.jpeg>
</file>